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"/>
  </p:notesMasterIdLst>
  <p:sldIdLst>
    <p:sldId id="256" r:id="rId2"/>
  </p:sldIdLst>
  <p:sldSz cx="43891200" cy="32918400"/>
  <p:notesSz cx="6858000" cy="9144000"/>
  <p:embeddedFontLst>
    <p:embeddedFont>
      <p:font typeface="Oswald" panose="00000500000000000000" pitchFamily="2" charset="0"/>
      <p:regular r:id="rId4"/>
      <p:bold r:id="rId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0E37E39-6E2B-44A9-9A4C-2C76B3AAC426}">
  <a:tblStyle styleId="{10E37E39-6E2B-44A9-9A4C-2C76B3AAC4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9718" autoAdjust="0"/>
    <p:restoredTop sz="94660"/>
  </p:normalViewPr>
  <p:slideViewPr>
    <p:cSldViewPr snapToGrid="0">
      <p:cViewPr>
        <p:scale>
          <a:sx n="73" d="100"/>
          <a:sy n="73" d="100"/>
        </p:scale>
        <p:origin x="36" y="-6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font" Target="fonts/font2.fntdata"/><Relationship Id="rId4" Type="http://schemas.openxmlformats.org/officeDocument/2006/relationships/font" Target="fonts/font1.fntdata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-point-templates.com/presentation-poster-templates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You can add your presentation notes here. This presentation template for research posters is fully editable so text, graphics and content can be updated to fit your own research needs.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Download more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poster presentation templates</a:t>
            </a:r>
            <a:r>
              <a:rPr lang="en">
                <a:solidFill>
                  <a:schemeClr val="dk1"/>
                </a:solidFill>
              </a:rPr>
              <a:t> from FPPT.com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free-power-point-templates.com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496200" y="4765280"/>
            <a:ext cx="40899001" cy="13136700"/>
          </a:xfrm>
          <a:prstGeom prst="rect">
            <a:avLst/>
          </a:prstGeom>
        </p:spPr>
        <p:txBody>
          <a:bodyPr spcFirstLastPara="1" wrap="square" lIns="487600" tIns="487600" rIns="487600" bIns="4876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700"/>
              <a:buNone/>
              <a:defRPr sz="2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700"/>
              <a:buNone/>
              <a:defRPr sz="27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700"/>
              <a:buNone/>
              <a:defRPr sz="27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700"/>
              <a:buNone/>
              <a:defRPr sz="27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700"/>
              <a:buNone/>
              <a:defRPr sz="27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700"/>
              <a:buNone/>
              <a:defRPr sz="27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700"/>
              <a:buNone/>
              <a:defRPr sz="27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700"/>
              <a:buNone/>
              <a:defRPr sz="27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700"/>
              <a:buNone/>
              <a:defRPr sz="277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496160" y="18138400"/>
            <a:ext cx="40899001" cy="5072700"/>
          </a:xfrm>
          <a:prstGeom prst="rect">
            <a:avLst/>
          </a:prstGeom>
        </p:spPr>
        <p:txBody>
          <a:bodyPr spcFirstLastPara="1" wrap="square" lIns="487600" tIns="487600" rIns="487600" bIns="4876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 sz="14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 sz="14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 sz="14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 sz="14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 sz="14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 sz="14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 sz="14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 sz="14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 sz="149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0667797" y="29844588"/>
            <a:ext cx="2633700" cy="2519100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496160" y="7079200"/>
            <a:ext cx="40899001" cy="12566400"/>
          </a:xfrm>
          <a:prstGeom prst="rect">
            <a:avLst/>
          </a:prstGeom>
        </p:spPr>
        <p:txBody>
          <a:bodyPr spcFirstLastPara="1" wrap="square" lIns="487600" tIns="487600" rIns="487600" bIns="4876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4000"/>
              <a:buNone/>
              <a:defRPr sz="6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4000"/>
              <a:buNone/>
              <a:defRPr sz="6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4000"/>
              <a:buNone/>
              <a:defRPr sz="6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4000"/>
              <a:buNone/>
              <a:defRPr sz="6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4000"/>
              <a:buNone/>
              <a:defRPr sz="6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4000"/>
              <a:buNone/>
              <a:defRPr sz="6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4000"/>
              <a:buNone/>
              <a:defRPr sz="6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4000"/>
              <a:buNone/>
              <a:defRPr sz="6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4000"/>
              <a:buNone/>
              <a:defRPr sz="64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1496160" y="20174241"/>
            <a:ext cx="40899001" cy="8325000"/>
          </a:xfrm>
          <a:prstGeom prst="rect">
            <a:avLst/>
          </a:prstGeom>
        </p:spPr>
        <p:txBody>
          <a:bodyPr spcFirstLastPara="1" wrap="square" lIns="487600" tIns="487600" rIns="487600" bIns="487600" anchor="t" anchorCtr="0">
            <a:noAutofit/>
          </a:bodyPr>
          <a:lstStyle>
            <a:lvl1pPr marL="457200" lvl="0" indent="-838200" algn="ctr">
              <a:spcBef>
                <a:spcPts val="0"/>
              </a:spcBef>
              <a:spcAft>
                <a:spcPts val="0"/>
              </a:spcAft>
              <a:buSzPts val="9600"/>
              <a:buChar char="●"/>
              <a:defRPr/>
            </a:lvl1pPr>
            <a:lvl2pPr marL="914400" lvl="1" indent="-704850" algn="ctr">
              <a:spcBef>
                <a:spcPts val="8500"/>
              </a:spcBef>
              <a:spcAft>
                <a:spcPts val="0"/>
              </a:spcAft>
              <a:buSzPts val="7500"/>
              <a:buChar char="○"/>
              <a:defRPr/>
            </a:lvl2pPr>
            <a:lvl3pPr marL="1371600" lvl="2" indent="-704850" algn="ctr">
              <a:spcBef>
                <a:spcPts val="8500"/>
              </a:spcBef>
              <a:spcAft>
                <a:spcPts val="0"/>
              </a:spcAft>
              <a:buSzPts val="7500"/>
              <a:buChar char="■"/>
              <a:defRPr/>
            </a:lvl3pPr>
            <a:lvl4pPr marL="1828800" lvl="3" indent="-704850" algn="ctr">
              <a:spcBef>
                <a:spcPts val="8500"/>
              </a:spcBef>
              <a:spcAft>
                <a:spcPts val="0"/>
              </a:spcAft>
              <a:buSzPts val="7500"/>
              <a:buChar char="●"/>
              <a:defRPr/>
            </a:lvl4pPr>
            <a:lvl5pPr marL="2286000" lvl="4" indent="-704850" algn="ctr">
              <a:spcBef>
                <a:spcPts val="8500"/>
              </a:spcBef>
              <a:spcAft>
                <a:spcPts val="0"/>
              </a:spcAft>
              <a:buSzPts val="7500"/>
              <a:buChar char="○"/>
              <a:defRPr/>
            </a:lvl5pPr>
            <a:lvl6pPr marL="2743200" lvl="5" indent="-704850" algn="ctr">
              <a:spcBef>
                <a:spcPts val="8500"/>
              </a:spcBef>
              <a:spcAft>
                <a:spcPts val="0"/>
              </a:spcAft>
              <a:buSzPts val="7500"/>
              <a:buChar char="■"/>
              <a:defRPr/>
            </a:lvl6pPr>
            <a:lvl7pPr marL="3200400" lvl="6" indent="-704850" algn="ctr">
              <a:spcBef>
                <a:spcPts val="8500"/>
              </a:spcBef>
              <a:spcAft>
                <a:spcPts val="0"/>
              </a:spcAft>
              <a:buSzPts val="7500"/>
              <a:buChar char="●"/>
              <a:defRPr/>
            </a:lvl7pPr>
            <a:lvl8pPr marL="3657600" lvl="7" indent="-704850" algn="ctr">
              <a:spcBef>
                <a:spcPts val="8500"/>
              </a:spcBef>
              <a:spcAft>
                <a:spcPts val="0"/>
              </a:spcAft>
              <a:buSzPts val="7500"/>
              <a:buChar char="○"/>
              <a:defRPr/>
            </a:lvl8pPr>
            <a:lvl9pPr marL="4114800" lvl="8" indent="-704850" algn="ctr">
              <a:spcBef>
                <a:spcPts val="8500"/>
              </a:spcBef>
              <a:spcAft>
                <a:spcPts val="8500"/>
              </a:spcAft>
              <a:buSzPts val="7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40667797" y="29844588"/>
            <a:ext cx="2633700" cy="2519100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40667797" y="29844588"/>
            <a:ext cx="2633700" cy="2519100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" name="Google Shape;50;p12" descr="logo.png">
            <a:hlinkClick r:id="rId2"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7999" y="1143000"/>
            <a:ext cx="7177000" cy="23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496160" y="13765441"/>
            <a:ext cx="40899001" cy="5387400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40667797" y="29844588"/>
            <a:ext cx="2633700" cy="2519100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1496160" y="2848160"/>
            <a:ext cx="40899001" cy="3665400"/>
          </a:xfrm>
          <a:prstGeom prst="rect">
            <a:avLst/>
          </a:prstGeom>
        </p:spPr>
        <p:txBody>
          <a:bodyPr spcFirstLastPara="1" wrap="square" lIns="487600" tIns="487600" rIns="487600" bIns="4876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496160" y="7375840"/>
            <a:ext cx="40899001" cy="21864900"/>
          </a:xfrm>
          <a:prstGeom prst="rect">
            <a:avLst/>
          </a:prstGeom>
        </p:spPr>
        <p:txBody>
          <a:bodyPr spcFirstLastPara="1" wrap="square" lIns="487600" tIns="487600" rIns="487600" bIns="487600" anchor="t" anchorCtr="0">
            <a:noAutofit/>
          </a:bodyPr>
          <a:lstStyle>
            <a:lvl1pPr marL="457200" lvl="0" indent="-838200">
              <a:spcBef>
                <a:spcPts val="0"/>
              </a:spcBef>
              <a:spcAft>
                <a:spcPts val="0"/>
              </a:spcAft>
              <a:buSzPts val="9600"/>
              <a:buChar char="●"/>
              <a:defRPr/>
            </a:lvl1pPr>
            <a:lvl2pPr marL="914400" lvl="1" indent="-704850">
              <a:spcBef>
                <a:spcPts val="8500"/>
              </a:spcBef>
              <a:spcAft>
                <a:spcPts val="0"/>
              </a:spcAft>
              <a:buSzPts val="7500"/>
              <a:buChar char="○"/>
              <a:defRPr/>
            </a:lvl2pPr>
            <a:lvl3pPr marL="1371600" lvl="2" indent="-704850">
              <a:spcBef>
                <a:spcPts val="8500"/>
              </a:spcBef>
              <a:spcAft>
                <a:spcPts val="0"/>
              </a:spcAft>
              <a:buSzPts val="7500"/>
              <a:buChar char="■"/>
              <a:defRPr/>
            </a:lvl3pPr>
            <a:lvl4pPr marL="1828800" lvl="3" indent="-704850">
              <a:spcBef>
                <a:spcPts val="8500"/>
              </a:spcBef>
              <a:spcAft>
                <a:spcPts val="0"/>
              </a:spcAft>
              <a:buSzPts val="7500"/>
              <a:buChar char="●"/>
              <a:defRPr/>
            </a:lvl4pPr>
            <a:lvl5pPr marL="2286000" lvl="4" indent="-704850">
              <a:spcBef>
                <a:spcPts val="8500"/>
              </a:spcBef>
              <a:spcAft>
                <a:spcPts val="0"/>
              </a:spcAft>
              <a:buSzPts val="7500"/>
              <a:buChar char="○"/>
              <a:defRPr/>
            </a:lvl5pPr>
            <a:lvl6pPr marL="2743200" lvl="5" indent="-704850">
              <a:spcBef>
                <a:spcPts val="8500"/>
              </a:spcBef>
              <a:spcAft>
                <a:spcPts val="0"/>
              </a:spcAft>
              <a:buSzPts val="7500"/>
              <a:buChar char="■"/>
              <a:defRPr/>
            </a:lvl6pPr>
            <a:lvl7pPr marL="3200400" lvl="6" indent="-704850">
              <a:spcBef>
                <a:spcPts val="8500"/>
              </a:spcBef>
              <a:spcAft>
                <a:spcPts val="0"/>
              </a:spcAft>
              <a:buSzPts val="7500"/>
              <a:buChar char="●"/>
              <a:defRPr/>
            </a:lvl7pPr>
            <a:lvl8pPr marL="3657600" lvl="7" indent="-704850">
              <a:spcBef>
                <a:spcPts val="8500"/>
              </a:spcBef>
              <a:spcAft>
                <a:spcPts val="0"/>
              </a:spcAft>
              <a:buSzPts val="7500"/>
              <a:buChar char="○"/>
              <a:defRPr/>
            </a:lvl8pPr>
            <a:lvl9pPr marL="4114800" lvl="8" indent="-704850">
              <a:spcBef>
                <a:spcPts val="8500"/>
              </a:spcBef>
              <a:spcAft>
                <a:spcPts val="8500"/>
              </a:spcAft>
              <a:buSzPts val="75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40667797" y="29844588"/>
            <a:ext cx="2633700" cy="2519100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1496160" y="2848160"/>
            <a:ext cx="40899001" cy="3665400"/>
          </a:xfrm>
          <a:prstGeom prst="rect">
            <a:avLst/>
          </a:prstGeom>
        </p:spPr>
        <p:txBody>
          <a:bodyPr spcFirstLastPara="1" wrap="square" lIns="487600" tIns="487600" rIns="487600" bIns="4876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1496160" y="7375840"/>
            <a:ext cx="19199399" cy="21864900"/>
          </a:xfrm>
          <a:prstGeom prst="rect">
            <a:avLst/>
          </a:prstGeom>
        </p:spPr>
        <p:txBody>
          <a:bodyPr spcFirstLastPara="1" wrap="square" lIns="487600" tIns="487600" rIns="487600" bIns="487600" anchor="t" anchorCtr="0">
            <a:noAutofit/>
          </a:bodyPr>
          <a:lstStyle>
            <a:lvl1pPr marL="457200" lvl="0" indent="-704850">
              <a:spcBef>
                <a:spcPts val="0"/>
              </a:spcBef>
              <a:spcAft>
                <a:spcPts val="0"/>
              </a:spcAft>
              <a:buSzPts val="7500"/>
              <a:buChar char="●"/>
              <a:defRPr sz="7500"/>
            </a:lvl1pPr>
            <a:lvl2pPr marL="914400" lvl="1" indent="-635000">
              <a:spcBef>
                <a:spcPts val="8500"/>
              </a:spcBef>
              <a:spcAft>
                <a:spcPts val="0"/>
              </a:spcAft>
              <a:buSzPts val="6400"/>
              <a:buChar char="○"/>
              <a:defRPr sz="6400"/>
            </a:lvl2pPr>
            <a:lvl3pPr marL="1371600" lvl="2" indent="-635000">
              <a:spcBef>
                <a:spcPts val="8500"/>
              </a:spcBef>
              <a:spcAft>
                <a:spcPts val="0"/>
              </a:spcAft>
              <a:buSzPts val="6400"/>
              <a:buChar char="■"/>
              <a:defRPr sz="6400"/>
            </a:lvl3pPr>
            <a:lvl4pPr marL="1828800" lvl="3" indent="-635000">
              <a:spcBef>
                <a:spcPts val="8500"/>
              </a:spcBef>
              <a:spcAft>
                <a:spcPts val="0"/>
              </a:spcAft>
              <a:buSzPts val="6400"/>
              <a:buChar char="●"/>
              <a:defRPr sz="6400"/>
            </a:lvl4pPr>
            <a:lvl5pPr marL="2286000" lvl="4" indent="-635000">
              <a:spcBef>
                <a:spcPts val="8500"/>
              </a:spcBef>
              <a:spcAft>
                <a:spcPts val="0"/>
              </a:spcAft>
              <a:buSzPts val="6400"/>
              <a:buChar char="○"/>
              <a:defRPr sz="6400"/>
            </a:lvl5pPr>
            <a:lvl6pPr marL="2743200" lvl="5" indent="-635000">
              <a:spcBef>
                <a:spcPts val="8500"/>
              </a:spcBef>
              <a:spcAft>
                <a:spcPts val="0"/>
              </a:spcAft>
              <a:buSzPts val="6400"/>
              <a:buChar char="■"/>
              <a:defRPr sz="6400"/>
            </a:lvl6pPr>
            <a:lvl7pPr marL="3200400" lvl="6" indent="-635000">
              <a:spcBef>
                <a:spcPts val="8500"/>
              </a:spcBef>
              <a:spcAft>
                <a:spcPts val="0"/>
              </a:spcAft>
              <a:buSzPts val="6400"/>
              <a:buChar char="●"/>
              <a:defRPr sz="6400"/>
            </a:lvl7pPr>
            <a:lvl8pPr marL="3657600" lvl="7" indent="-635000">
              <a:spcBef>
                <a:spcPts val="8500"/>
              </a:spcBef>
              <a:spcAft>
                <a:spcPts val="0"/>
              </a:spcAft>
              <a:buSzPts val="6400"/>
              <a:buChar char="○"/>
              <a:defRPr sz="6400"/>
            </a:lvl8pPr>
            <a:lvl9pPr marL="4114800" lvl="8" indent="-635000">
              <a:spcBef>
                <a:spcPts val="8500"/>
              </a:spcBef>
              <a:spcAft>
                <a:spcPts val="8500"/>
              </a:spcAft>
              <a:buSzPts val="6400"/>
              <a:buChar char="■"/>
              <a:defRPr sz="64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23195520" y="7375840"/>
            <a:ext cx="19199399" cy="21864900"/>
          </a:xfrm>
          <a:prstGeom prst="rect">
            <a:avLst/>
          </a:prstGeom>
        </p:spPr>
        <p:txBody>
          <a:bodyPr spcFirstLastPara="1" wrap="square" lIns="487600" tIns="487600" rIns="487600" bIns="487600" anchor="t" anchorCtr="0">
            <a:noAutofit/>
          </a:bodyPr>
          <a:lstStyle>
            <a:lvl1pPr marL="457200" lvl="0" indent="-704850">
              <a:spcBef>
                <a:spcPts val="0"/>
              </a:spcBef>
              <a:spcAft>
                <a:spcPts val="0"/>
              </a:spcAft>
              <a:buSzPts val="7500"/>
              <a:buChar char="●"/>
              <a:defRPr sz="7500"/>
            </a:lvl1pPr>
            <a:lvl2pPr marL="914400" lvl="1" indent="-635000">
              <a:spcBef>
                <a:spcPts val="8500"/>
              </a:spcBef>
              <a:spcAft>
                <a:spcPts val="0"/>
              </a:spcAft>
              <a:buSzPts val="6400"/>
              <a:buChar char="○"/>
              <a:defRPr sz="6400"/>
            </a:lvl2pPr>
            <a:lvl3pPr marL="1371600" lvl="2" indent="-635000">
              <a:spcBef>
                <a:spcPts val="8500"/>
              </a:spcBef>
              <a:spcAft>
                <a:spcPts val="0"/>
              </a:spcAft>
              <a:buSzPts val="6400"/>
              <a:buChar char="■"/>
              <a:defRPr sz="6400"/>
            </a:lvl3pPr>
            <a:lvl4pPr marL="1828800" lvl="3" indent="-635000">
              <a:spcBef>
                <a:spcPts val="8500"/>
              </a:spcBef>
              <a:spcAft>
                <a:spcPts val="0"/>
              </a:spcAft>
              <a:buSzPts val="6400"/>
              <a:buChar char="●"/>
              <a:defRPr sz="6400"/>
            </a:lvl4pPr>
            <a:lvl5pPr marL="2286000" lvl="4" indent="-635000">
              <a:spcBef>
                <a:spcPts val="8500"/>
              </a:spcBef>
              <a:spcAft>
                <a:spcPts val="0"/>
              </a:spcAft>
              <a:buSzPts val="6400"/>
              <a:buChar char="○"/>
              <a:defRPr sz="6400"/>
            </a:lvl5pPr>
            <a:lvl6pPr marL="2743200" lvl="5" indent="-635000">
              <a:spcBef>
                <a:spcPts val="8500"/>
              </a:spcBef>
              <a:spcAft>
                <a:spcPts val="0"/>
              </a:spcAft>
              <a:buSzPts val="6400"/>
              <a:buChar char="■"/>
              <a:defRPr sz="6400"/>
            </a:lvl6pPr>
            <a:lvl7pPr marL="3200400" lvl="6" indent="-635000">
              <a:spcBef>
                <a:spcPts val="8500"/>
              </a:spcBef>
              <a:spcAft>
                <a:spcPts val="0"/>
              </a:spcAft>
              <a:buSzPts val="6400"/>
              <a:buChar char="●"/>
              <a:defRPr sz="6400"/>
            </a:lvl7pPr>
            <a:lvl8pPr marL="3657600" lvl="7" indent="-635000">
              <a:spcBef>
                <a:spcPts val="8500"/>
              </a:spcBef>
              <a:spcAft>
                <a:spcPts val="0"/>
              </a:spcAft>
              <a:buSzPts val="6400"/>
              <a:buChar char="○"/>
              <a:defRPr sz="6400"/>
            </a:lvl8pPr>
            <a:lvl9pPr marL="4114800" lvl="8" indent="-635000">
              <a:spcBef>
                <a:spcPts val="8500"/>
              </a:spcBef>
              <a:spcAft>
                <a:spcPts val="8500"/>
              </a:spcAft>
              <a:buSzPts val="6400"/>
              <a:buChar char="■"/>
              <a:defRPr sz="64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0667797" y="29844588"/>
            <a:ext cx="2633700" cy="2519100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496160" y="2848160"/>
            <a:ext cx="40899001" cy="3665400"/>
          </a:xfrm>
          <a:prstGeom prst="rect">
            <a:avLst/>
          </a:prstGeom>
        </p:spPr>
        <p:txBody>
          <a:bodyPr spcFirstLastPara="1" wrap="square" lIns="487600" tIns="487600" rIns="487600" bIns="4876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0667797" y="29844588"/>
            <a:ext cx="2633700" cy="2519100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1496160" y="3555840"/>
            <a:ext cx="13478401" cy="4836600"/>
          </a:xfrm>
          <a:prstGeom prst="rect">
            <a:avLst/>
          </a:prstGeom>
        </p:spPr>
        <p:txBody>
          <a:bodyPr spcFirstLastPara="1" wrap="square" lIns="487600" tIns="487600" rIns="487600" bIns="4876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1pPr>
            <a:lvl2pPr lvl="1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1496160" y="8893440"/>
            <a:ext cx="13478401" cy="20348100"/>
          </a:xfrm>
          <a:prstGeom prst="rect">
            <a:avLst/>
          </a:prstGeom>
        </p:spPr>
        <p:txBody>
          <a:bodyPr spcFirstLastPara="1" wrap="square" lIns="487600" tIns="487600" rIns="487600" bIns="487600" anchor="t" anchorCtr="0">
            <a:noAutofit/>
          </a:bodyPr>
          <a:lstStyle>
            <a:lvl1pPr marL="457200" lvl="0" indent="-635000">
              <a:spcBef>
                <a:spcPts val="0"/>
              </a:spcBef>
              <a:spcAft>
                <a:spcPts val="0"/>
              </a:spcAft>
              <a:buSzPts val="6400"/>
              <a:buChar char="●"/>
              <a:defRPr sz="6400"/>
            </a:lvl1pPr>
            <a:lvl2pPr marL="914400" lvl="1" indent="-635000">
              <a:spcBef>
                <a:spcPts val="8500"/>
              </a:spcBef>
              <a:spcAft>
                <a:spcPts val="0"/>
              </a:spcAft>
              <a:buSzPts val="6400"/>
              <a:buChar char="○"/>
              <a:defRPr sz="6400"/>
            </a:lvl2pPr>
            <a:lvl3pPr marL="1371600" lvl="2" indent="-635000">
              <a:spcBef>
                <a:spcPts val="8500"/>
              </a:spcBef>
              <a:spcAft>
                <a:spcPts val="0"/>
              </a:spcAft>
              <a:buSzPts val="6400"/>
              <a:buChar char="■"/>
              <a:defRPr sz="6400"/>
            </a:lvl3pPr>
            <a:lvl4pPr marL="1828800" lvl="3" indent="-635000">
              <a:spcBef>
                <a:spcPts val="8500"/>
              </a:spcBef>
              <a:spcAft>
                <a:spcPts val="0"/>
              </a:spcAft>
              <a:buSzPts val="6400"/>
              <a:buChar char="●"/>
              <a:defRPr sz="6400"/>
            </a:lvl4pPr>
            <a:lvl5pPr marL="2286000" lvl="4" indent="-635000">
              <a:spcBef>
                <a:spcPts val="8500"/>
              </a:spcBef>
              <a:spcAft>
                <a:spcPts val="0"/>
              </a:spcAft>
              <a:buSzPts val="6400"/>
              <a:buChar char="○"/>
              <a:defRPr sz="6400"/>
            </a:lvl5pPr>
            <a:lvl6pPr marL="2743200" lvl="5" indent="-635000">
              <a:spcBef>
                <a:spcPts val="8500"/>
              </a:spcBef>
              <a:spcAft>
                <a:spcPts val="0"/>
              </a:spcAft>
              <a:buSzPts val="6400"/>
              <a:buChar char="■"/>
              <a:defRPr sz="6400"/>
            </a:lvl6pPr>
            <a:lvl7pPr marL="3200400" lvl="6" indent="-635000">
              <a:spcBef>
                <a:spcPts val="8500"/>
              </a:spcBef>
              <a:spcAft>
                <a:spcPts val="0"/>
              </a:spcAft>
              <a:buSzPts val="6400"/>
              <a:buChar char="●"/>
              <a:defRPr sz="6400"/>
            </a:lvl7pPr>
            <a:lvl8pPr marL="3657600" lvl="7" indent="-635000">
              <a:spcBef>
                <a:spcPts val="8500"/>
              </a:spcBef>
              <a:spcAft>
                <a:spcPts val="0"/>
              </a:spcAft>
              <a:buSzPts val="6400"/>
              <a:buChar char="○"/>
              <a:defRPr sz="6400"/>
            </a:lvl8pPr>
            <a:lvl9pPr marL="4114800" lvl="8" indent="-635000">
              <a:spcBef>
                <a:spcPts val="8500"/>
              </a:spcBef>
              <a:spcAft>
                <a:spcPts val="8500"/>
              </a:spcAft>
              <a:buSzPts val="6400"/>
              <a:buChar char="■"/>
              <a:defRPr sz="6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40667797" y="29844588"/>
            <a:ext cx="2633700" cy="2519100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2353200" y="2880960"/>
            <a:ext cx="30565501" cy="26181001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600"/>
              <a:buNone/>
              <a:defRPr sz="25600"/>
            </a:lvl1pPr>
            <a:lvl2pPr lvl="1">
              <a:spcBef>
                <a:spcPts val="0"/>
              </a:spcBef>
              <a:spcAft>
                <a:spcPts val="0"/>
              </a:spcAft>
              <a:buSzPts val="25600"/>
              <a:buNone/>
              <a:defRPr sz="25600"/>
            </a:lvl2pPr>
            <a:lvl3pPr lvl="2">
              <a:spcBef>
                <a:spcPts val="0"/>
              </a:spcBef>
              <a:spcAft>
                <a:spcPts val="0"/>
              </a:spcAft>
              <a:buSzPts val="25600"/>
              <a:buNone/>
              <a:defRPr sz="25600"/>
            </a:lvl3pPr>
            <a:lvl4pPr lvl="3">
              <a:spcBef>
                <a:spcPts val="0"/>
              </a:spcBef>
              <a:spcAft>
                <a:spcPts val="0"/>
              </a:spcAft>
              <a:buSzPts val="25600"/>
              <a:buNone/>
              <a:defRPr sz="25600"/>
            </a:lvl4pPr>
            <a:lvl5pPr lvl="4">
              <a:spcBef>
                <a:spcPts val="0"/>
              </a:spcBef>
              <a:spcAft>
                <a:spcPts val="0"/>
              </a:spcAft>
              <a:buSzPts val="25600"/>
              <a:buNone/>
              <a:defRPr sz="25600"/>
            </a:lvl5pPr>
            <a:lvl6pPr lvl="5">
              <a:spcBef>
                <a:spcPts val="0"/>
              </a:spcBef>
              <a:spcAft>
                <a:spcPts val="0"/>
              </a:spcAft>
              <a:buSzPts val="25600"/>
              <a:buNone/>
              <a:defRPr sz="25600"/>
            </a:lvl6pPr>
            <a:lvl7pPr lvl="6">
              <a:spcBef>
                <a:spcPts val="0"/>
              </a:spcBef>
              <a:spcAft>
                <a:spcPts val="0"/>
              </a:spcAft>
              <a:buSzPts val="25600"/>
              <a:buNone/>
              <a:defRPr sz="25600"/>
            </a:lvl7pPr>
            <a:lvl8pPr lvl="7">
              <a:spcBef>
                <a:spcPts val="0"/>
              </a:spcBef>
              <a:spcAft>
                <a:spcPts val="0"/>
              </a:spcAft>
              <a:buSzPts val="25600"/>
              <a:buNone/>
              <a:defRPr sz="25600"/>
            </a:lvl8pPr>
            <a:lvl9pPr lvl="8">
              <a:spcBef>
                <a:spcPts val="0"/>
              </a:spcBef>
              <a:spcAft>
                <a:spcPts val="0"/>
              </a:spcAft>
              <a:buSzPts val="25600"/>
              <a:buNone/>
              <a:defRPr sz="25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40667797" y="29844588"/>
            <a:ext cx="2633700" cy="2519100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21945600" y="-800"/>
            <a:ext cx="21945600" cy="3291840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87600" tIns="487600" rIns="487600" bIns="4876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1274400" y="7892320"/>
            <a:ext cx="19416900" cy="9486600"/>
          </a:xfrm>
          <a:prstGeom prst="rect">
            <a:avLst/>
          </a:prstGeom>
        </p:spPr>
        <p:txBody>
          <a:bodyPr spcFirstLastPara="1" wrap="square" lIns="487600" tIns="487600" rIns="487600" bIns="4876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400"/>
              <a:buNone/>
              <a:defRPr sz="2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2400"/>
              <a:buNone/>
              <a:defRPr sz="2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2400"/>
              <a:buNone/>
              <a:defRPr sz="2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2400"/>
              <a:buNone/>
              <a:defRPr sz="2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2400"/>
              <a:buNone/>
              <a:defRPr sz="2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2400"/>
              <a:buNone/>
              <a:defRPr sz="2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2400"/>
              <a:buNone/>
              <a:defRPr sz="2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2400"/>
              <a:buNone/>
              <a:defRPr sz="2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2400"/>
              <a:buNone/>
              <a:defRPr sz="224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1274400" y="17939680"/>
            <a:ext cx="19416900" cy="7904700"/>
          </a:xfrm>
          <a:prstGeom prst="rect">
            <a:avLst/>
          </a:prstGeom>
        </p:spPr>
        <p:txBody>
          <a:bodyPr spcFirstLastPara="1" wrap="square" lIns="487600" tIns="487600" rIns="487600" bIns="4876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23709600" y="4634080"/>
            <a:ext cx="18417601" cy="23648701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>
            <a:noAutofit/>
          </a:bodyPr>
          <a:lstStyle>
            <a:lvl1pPr marL="457200" lvl="0" indent="-838200">
              <a:spcBef>
                <a:spcPts val="0"/>
              </a:spcBef>
              <a:spcAft>
                <a:spcPts val="0"/>
              </a:spcAft>
              <a:buSzPts val="9600"/>
              <a:buChar char="●"/>
              <a:defRPr/>
            </a:lvl1pPr>
            <a:lvl2pPr marL="914400" lvl="1" indent="-704850">
              <a:spcBef>
                <a:spcPts val="8500"/>
              </a:spcBef>
              <a:spcAft>
                <a:spcPts val="0"/>
              </a:spcAft>
              <a:buSzPts val="7500"/>
              <a:buChar char="○"/>
              <a:defRPr/>
            </a:lvl2pPr>
            <a:lvl3pPr marL="1371600" lvl="2" indent="-704850">
              <a:spcBef>
                <a:spcPts val="8500"/>
              </a:spcBef>
              <a:spcAft>
                <a:spcPts val="0"/>
              </a:spcAft>
              <a:buSzPts val="7500"/>
              <a:buChar char="■"/>
              <a:defRPr/>
            </a:lvl3pPr>
            <a:lvl4pPr marL="1828800" lvl="3" indent="-704850">
              <a:spcBef>
                <a:spcPts val="8500"/>
              </a:spcBef>
              <a:spcAft>
                <a:spcPts val="0"/>
              </a:spcAft>
              <a:buSzPts val="7500"/>
              <a:buChar char="●"/>
              <a:defRPr/>
            </a:lvl4pPr>
            <a:lvl5pPr marL="2286000" lvl="4" indent="-704850">
              <a:spcBef>
                <a:spcPts val="8500"/>
              </a:spcBef>
              <a:spcAft>
                <a:spcPts val="0"/>
              </a:spcAft>
              <a:buSzPts val="7500"/>
              <a:buChar char="○"/>
              <a:defRPr/>
            </a:lvl5pPr>
            <a:lvl6pPr marL="2743200" lvl="5" indent="-704850">
              <a:spcBef>
                <a:spcPts val="8500"/>
              </a:spcBef>
              <a:spcAft>
                <a:spcPts val="0"/>
              </a:spcAft>
              <a:buSzPts val="7500"/>
              <a:buChar char="■"/>
              <a:defRPr/>
            </a:lvl6pPr>
            <a:lvl7pPr marL="3200400" lvl="6" indent="-704850">
              <a:spcBef>
                <a:spcPts val="8500"/>
              </a:spcBef>
              <a:spcAft>
                <a:spcPts val="0"/>
              </a:spcAft>
              <a:buSzPts val="7500"/>
              <a:buChar char="●"/>
              <a:defRPr/>
            </a:lvl7pPr>
            <a:lvl8pPr marL="3657600" lvl="7" indent="-704850">
              <a:spcBef>
                <a:spcPts val="8500"/>
              </a:spcBef>
              <a:spcAft>
                <a:spcPts val="0"/>
              </a:spcAft>
              <a:buSzPts val="7500"/>
              <a:buChar char="○"/>
              <a:defRPr/>
            </a:lvl8pPr>
            <a:lvl9pPr marL="4114800" lvl="8" indent="-704850">
              <a:spcBef>
                <a:spcPts val="8500"/>
              </a:spcBef>
              <a:spcAft>
                <a:spcPts val="8500"/>
              </a:spcAft>
              <a:buSzPts val="75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40667797" y="29844588"/>
            <a:ext cx="2633700" cy="2519100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1496160" y="27075681"/>
            <a:ext cx="28794299" cy="3872700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40667797" y="29844588"/>
            <a:ext cx="2633700" cy="2519100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496160" y="2848160"/>
            <a:ext cx="40899001" cy="3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600" tIns="487600" rIns="487600" bIns="4876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None/>
              <a:defRPr sz="14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None/>
              <a:defRPr sz="14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None/>
              <a:defRPr sz="14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None/>
              <a:defRPr sz="14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None/>
              <a:defRPr sz="14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None/>
              <a:defRPr sz="14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None/>
              <a:defRPr sz="14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None/>
              <a:defRPr sz="14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None/>
              <a:defRPr sz="14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496160" y="7375840"/>
            <a:ext cx="40899001" cy="21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600" tIns="487600" rIns="487600" bIns="487600" anchor="t" anchorCtr="0">
            <a:noAutofit/>
          </a:bodyPr>
          <a:lstStyle>
            <a:lvl1pPr marL="457200" lvl="0" indent="-838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Char char="●"/>
              <a:defRPr sz="9600">
                <a:solidFill>
                  <a:schemeClr val="dk2"/>
                </a:solidFill>
              </a:defRPr>
            </a:lvl1pPr>
            <a:lvl2pPr marL="914400" lvl="1" indent="-704850">
              <a:lnSpc>
                <a:spcPct val="115000"/>
              </a:lnSpc>
              <a:spcBef>
                <a:spcPts val="8500"/>
              </a:spcBef>
              <a:spcAft>
                <a:spcPts val="0"/>
              </a:spcAft>
              <a:buClr>
                <a:schemeClr val="dk2"/>
              </a:buClr>
              <a:buSzPts val="7500"/>
              <a:buChar char="○"/>
              <a:defRPr sz="7500">
                <a:solidFill>
                  <a:schemeClr val="dk2"/>
                </a:solidFill>
              </a:defRPr>
            </a:lvl2pPr>
            <a:lvl3pPr marL="1371600" lvl="2" indent="-704850">
              <a:lnSpc>
                <a:spcPct val="115000"/>
              </a:lnSpc>
              <a:spcBef>
                <a:spcPts val="8500"/>
              </a:spcBef>
              <a:spcAft>
                <a:spcPts val="0"/>
              </a:spcAft>
              <a:buClr>
                <a:schemeClr val="dk2"/>
              </a:buClr>
              <a:buSzPts val="7500"/>
              <a:buChar char="■"/>
              <a:defRPr sz="7500">
                <a:solidFill>
                  <a:schemeClr val="dk2"/>
                </a:solidFill>
              </a:defRPr>
            </a:lvl3pPr>
            <a:lvl4pPr marL="1828800" lvl="3" indent="-704850">
              <a:lnSpc>
                <a:spcPct val="115000"/>
              </a:lnSpc>
              <a:spcBef>
                <a:spcPts val="8500"/>
              </a:spcBef>
              <a:spcAft>
                <a:spcPts val="0"/>
              </a:spcAft>
              <a:buClr>
                <a:schemeClr val="dk2"/>
              </a:buClr>
              <a:buSzPts val="7500"/>
              <a:buChar char="●"/>
              <a:defRPr sz="7500">
                <a:solidFill>
                  <a:schemeClr val="dk2"/>
                </a:solidFill>
              </a:defRPr>
            </a:lvl4pPr>
            <a:lvl5pPr marL="2286000" lvl="4" indent="-704850">
              <a:lnSpc>
                <a:spcPct val="115000"/>
              </a:lnSpc>
              <a:spcBef>
                <a:spcPts val="8500"/>
              </a:spcBef>
              <a:spcAft>
                <a:spcPts val="0"/>
              </a:spcAft>
              <a:buClr>
                <a:schemeClr val="dk2"/>
              </a:buClr>
              <a:buSzPts val="7500"/>
              <a:buChar char="○"/>
              <a:defRPr sz="7500">
                <a:solidFill>
                  <a:schemeClr val="dk2"/>
                </a:solidFill>
              </a:defRPr>
            </a:lvl5pPr>
            <a:lvl6pPr marL="2743200" lvl="5" indent="-704850">
              <a:lnSpc>
                <a:spcPct val="115000"/>
              </a:lnSpc>
              <a:spcBef>
                <a:spcPts val="8500"/>
              </a:spcBef>
              <a:spcAft>
                <a:spcPts val="0"/>
              </a:spcAft>
              <a:buClr>
                <a:schemeClr val="dk2"/>
              </a:buClr>
              <a:buSzPts val="7500"/>
              <a:buChar char="■"/>
              <a:defRPr sz="7500">
                <a:solidFill>
                  <a:schemeClr val="dk2"/>
                </a:solidFill>
              </a:defRPr>
            </a:lvl6pPr>
            <a:lvl7pPr marL="3200400" lvl="6" indent="-704850">
              <a:lnSpc>
                <a:spcPct val="115000"/>
              </a:lnSpc>
              <a:spcBef>
                <a:spcPts val="8500"/>
              </a:spcBef>
              <a:spcAft>
                <a:spcPts val="0"/>
              </a:spcAft>
              <a:buClr>
                <a:schemeClr val="dk2"/>
              </a:buClr>
              <a:buSzPts val="7500"/>
              <a:buChar char="●"/>
              <a:defRPr sz="7500">
                <a:solidFill>
                  <a:schemeClr val="dk2"/>
                </a:solidFill>
              </a:defRPr>
            </a:lvl7pPr>
            <a:lvl8pPr marL="3657600" lvl="7" indent="-704850">
              <a:lnSpc>
                <a:spcPct val="115000"/>
              </a:lnSpc>
              <a:spcBef>
                <a:spcPts val="8500"/>
              </a:spcBef>
              <a:spcAft>
                <a:spcPts val="0"/>
              </a:spcAft>
              <a:buClr>
                <a:schemeClr val="dk2"/>
              </a:buClr>
              <a:buSzPts val="7500"/>
              <a:buChar char="○"/>
              <a:defRPr sz="7500">
                <a:solidFill>
                  <a:schemeClr val="dk2"/>
                </a:solidFill>
              </a:defRPr>
            </a:lvl8pPr>
            <a:lvl9pPr marL="4114800" lvl="8" indent="-704850">
              <a:lnSpc>
                <a:spcPct val="115000"/>
              </a:lnSpc>
              <a:spcBef>
                <a:spcPts val="8500"/>
              </a:spcBef>
              <a:spcAft>
                <a:spcPts val="8500"/>
              </a:spcAft>
              <a:buClr>
                <a:schemeClr val="dk2"/>
              </a:buClr>
              <a:buSzPts val="7500"/>
              <a:buChar char="■"/>
              <a:defRPr sz="7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0667797" y="29844588"/>
            <a:ext cx="2633700" cy="25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600" tIns="487600" rIns="487600" bIns="487600" anchor="ctr" anchorCtr="0">
            <a:noAutofit/>
          </a:bodyPr>
          <a:lstStyle>
            <a:lvl1pPr lvl="0" algn="r">
              <a:buNone/>
              <a:defRPr sz="5300">
                <a:solidFill>
                  <a:schemeClr val="dk2"/>
                </a:solidFill>
              </a:defRPr>
            </a:lvl1pPr>
            <a:lvl2pPr lvl="1" algn="r">
              <a:buNone/>
              <a:defRPr sz="5300">
                <a:solidFill>
                  <a:schemeClr val="dk2"/>
                </a:solidFill>
              </a:defRPr>
            </a:lvl2pPr>
            <a:lvl3pPr lvl="2" algn="r">
              <a:buNone/>
              <a:defRPr sz="5300">
                <a:solidFill>
                  <a:schemeClr val="dk2"/>
                </a:solidFill>
              </a:defRPr>
            </a:lvl3pPr>
            <a:lvl4pPr lvl="3" algn="r">
              <a:buNone/>
              <a:defRPr sz="5300">
                <a:solidFill>
                  <a:schemeClr val="dk2"/>
                </a:solidFill>
              </a:defRPr>
            </a:lvl4pPr>
            <a:lvl5pPr lvl="4" algn="r">
              <a:buNone/>
              <a:defRPr sz="5300">
                <a:solidFill>
                  <a:schemeClr val="dk2"/>
                </a:solidFill>
              </a:defRPr>
            </a:lvl5pPr>
            <a:lvl6pPr lvl="5" algn="r">
              <a:buNone/>
              <a:defRPr sz="5300">
                <a:solidFill>
                  <a:schemeClr val="dk2"/>
                </a:solidFill>
              </a:defRPr>
            </a:lvl6pPr>
            <a:lvl7pPr lvl="6" algn="r">
              <a:buNone/>
              <a:defRPr sz="5300">
                <a:solidFill>
                  <a:schemeClr val="dk2"/>
                </a:solidFill>
              </a:defRPr>
            </a:lvl7pPr>
            <a:lvl8pPr lvl="7" algn="r">
              <a:buNone/>
              <a:defRPr sz="5300">
                <a:solidFill>
                  <a:schemeClr val="dk2"/>
                </a:solidFill>
              </a:defRPr>
            </a:lvl8pPr>
            <a:lvl9pPr lvl="8" algn="r">
              <a:buNone/>
              <a:defRPr sz="5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8195762" y="912100"/>
            <a:ext cx="27443207" cy="4310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891650" y="911950"/>
            <a:ext cx="7097399" cy="489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15032125" y="5454501"/>
            <a:ext cx="13879500" cy="26510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896478" y="5454501"/>
            <a:ext cx="13879500" cy="26510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29169360" y="5454501"/>
            <a:ext cx="13830190" cy="262331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3"/>
          <p:cNvSpPr txBox="1"/>
          <p:nvPr/>
        </p:nvSpPr>
        <p:spPr>
          <a:xfrm>
            <a:off x="8320081" y="1579957"/>
            <a:ext cx="27375357" cy="20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PharmBERT: A domain-specific BERT model for drug labels</a:t>
            </a:r>
            <a:endParaRPr sz="115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7999208" y="3343429"/>
            <a:ext cx="27914005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sz="53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Taha ValizadehAslani, Yiwen Shi, Ping Ren, Jing Wang, Yi Zhang, Meng Hu, Liang Zhao, </a:t>
            </a:r>
            <a:r>
              <a:rPr lang="en-US" sz="5300" dirty="0" err="1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Hualou</a:t>
            </a:r>
            <a:r>
              <a:rPr lang="en-US" sz="53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 Liang</a:t>
            </a:r>
            <a:endParaRPr sz="53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24903933" y="3308400"/>
            <a:ext cx="1213140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>
              <a:solidFill>
                <a:srgbClr val="D0E0E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>
              <a:solidFill>
                <a:srgbClr val="D0E0E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>
              <a:solidFill>
                <a:srgbClr val="D0E0E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2039474" y="6496100"/>
            <a:ext cx="11623800" cy="14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dirty="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Text domains in NLP</a:t>
            </a:r>
            <a:endParaRPr sz="5400" b="1" dirty="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4" name="Google Shape;64;p13"/>
          <p:cNvSpPr/>
          <p:nvPr/>
        </p:nvSpPr>
        <p:spPr>
          <a:xfrm>
            <a:off x="896450" y="31573800"/>
            <a:ext cx="13879500" cy="3912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3"/>
          <p:cNvSpPr/>
          <p:nvPr/>
        </p:nvSpPr>
        <p:spPr>
          <a:xfrm>
            <a:off x="15030284" y="31573799"/>
            <a:ext cx="13879500" cy="42325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66" name="Google Shape;66;p13"/>
          <p:cNvSpPr/>
          <p:nvPr/>
        </p:nvSpPr>
        <p:spPr>
          <a:xfrm>
            <a:off x="29164089" y="31573800"/>
            <a:ext cx="13835463" cy="3912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3"/>
          <p:cNvSpPr txBox="1"/>
          <p:nvPr/>
        </p:nvSpPr>
        <p:spPr>
          <a:xfrm>
            <a:off x="1555876" y="7718599"/>
            <a:ext cx="12542352" cy="4087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457200" algn="just">
              <a:lnSpc>
                <a:spcPct val="115000"/>
              </a:lnSpc>
              <a:buSzPts val="24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34343"/>
                </a:solidFill>
                <a:latin typeface="+mj-lt"/>
                <a:sym typeface="Droid Serif"/>
              </a:rPr>
              <a:t>NLP models are pre-trained on massive text corpora to learn the distribution of the words and then fine-tuned on a down-stream task.</a:t>
            </a:r>
          </a:p>
          <a:p>
            <a:pPr marL="457200" indent="-457200" algn="just">
              <a:lnSpc>
                <a:spcPct val="115000"/>
              </a:lnSpc>
              <a:buSzPts val="24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34343"/>
                </a:solidFill>
                <a:latin typeface="+mj-lt"/>
                <a:sym typeface="Droid Serif"/>
              </a:rPr>
              <a:t>The distribution of the data on the domain of the down-stream task might be different from the pre-training domain.</a:t>
            </a:r>
          </a:p>
          <a:p>
            <a:pPr marL="457200" indent="-457200" algn="just">
              <a:lnSpc>
                <a:spcPct val="115000"/>
              </a:lnSpc>
              <a:buSzPts val="24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34343"/>
                </a:solidFill>
                <a:latin typeface="+mj-lt"/>
                <a:sym typeface="Droid Serif"/>
              </a:rPr>
              <a:t>Further pre-training on the text from the target domain can help the model learn the distribution of the words in the target domain.</a:t>
            </a:r>
          </a:p>
          <a:p>
            <a:pPr marL="457200" indent="-457200" algn="just">
              <a:lnSpc>
                <a:spcPct val="115000"/>
              </a:lnSpc>
              <a:buSzPts val="2400"/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434343"/>
              </a:solidFill>
              <a:latin typeface="+mj-lt"/>
              <a:sym typeface="Droid Serif"/>
            </a:endParaRPr>
          </a:p>
          <a:p>
            <a:pPr marL="457200" indent="-457200" algn="just">
              <a:lnSpc>
                <a:spcPct val="115000"/>
              </a:lnSpc>
              <a:buSzPts val="2400"/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434343"/>
              </a:solidFill>
              <a:latin typeface="+mj-lt"/>
              <a:sym typeface="Droid Serif"/>
            </a:endParaRPr>
          </a:p>
          <a:p>
            <a:pPr algn="just">
              <a:lnSpc>
                <a:spcPct val="115000"/>
              </a:lnSpc>
              <a:buSzPts val="2400"/>
            </a:pPr>
            <a:endParaRPr lang="en-US" sz="3200" dirty="0">
              <a:solidFill>
                <a:srgbClr val="434343"/>
              </a:solidFill>
              <a:latin typeface="+mj-lt"/>
              <a:sym typeface="Droid Serif"/>
            </a:endParaRPr>
          </a:p>
          <a:p>
            <a:pPr marL="457200" indent="-457200" algn="just">
              <a:lnSpc>
                <a:spcPct val="115000"/>
              </a:lnSpc>
              <a:buSzPts val="2400"/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434343"/>
              </a:solidFill>
              <a:latin typeface="+mj-lt"/>
              <a:sym typeface="Droid Serif"/>
            </a:endParaRPr>
          </a:p>
          <a:p>
            <a:pPr marL="457200" indent="-457200" algn="just">
              <a:lnSpc>
                <a:spcPct val="115000"/>
              </a:lnSpc>
              <a:buSzPts val="2400"/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434343"/>
              </a:solidFill>
              <a:latin typeface="+mj-lt"/>
              <a:sym typeface="Droid Serif"/>
            </a:endParaRPr>
          </a:p>
          <a:p>
            <a:pPr marL="457200" indent="-457200" algn="just">
              <a:lnSpc>
                <a:spcPct val="115000"/>
              </a:lnSpc>
              <a:buSzPts val="2400"/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434343"/>
              </a:solidFill>
              <a:latin typeface="+mj-lt"/>
              <a:sym typeface="Droid Serif"/>
            </a:endParaRPr>
          </a:p>
          <a:p>
            <a:pPr marL="457200" indent="-457200" algn="just">
              <a:lnSpc>
                <a:spcPct val="115000"/>
              </a:lnSpc>
              <a:buSzPts val="2400"/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434343"/>
              </a:solidFill>
              <a:latin typeface="+mj-lt"/>
              <a:sym typeface="Droid Serif"/>
            </a:endParaRPr>
          </a:p>
          <a:p>
            <a:pPr marL="457200" indent="-457200" algn="just">
              <a:lnSpc>
                <a:spcPct val="115000"/>
              </a:lnSpc>
              <a:buSzPts val="2400"/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434343"/>
              </a:solidFill>
              <a:latin typeface="+mj-lt"/>
              <a:sym typeface="Droid Serif"/>
            </a:endParaRPr>
          </a:p>
          <a:p>
            <a:pPr marL="457200" indent="-457200" algn="just">
              <a:lnSpc>
                <a:spcPct val="115000"/>
              </a:lnSpc>
              <a:buSzPts val="2400"/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434343"/>
              </a:solidFill>
              <a:latin typeface="+mj-lt"/>
              <a:sym typeface="Droid Serif"/>
            </a:endParaRPr>
          </a:p>
          <a:p>
            <a:pPr marL="457200" indent="-457200" algn="just">
              <a:lnSpc>
                <a:spcPct val="115000"/>
              </a:lnSpc>
              <a:buSzPts val="2400"/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434343"/>
              </a:solidFill>
              <a:latin typeface="+mj-lt"/>
              <a:sym typeface="Droid Serif"/>
            </a:endParaRPr>
          </a:p>
          <a:p>
            <a:pPr marL="457200" indent="-457200" algn="just">
              <a:lnSpc>
                <a:spcPct val="115000"/>
              </a:lnSpc>
              <a:buSzPts val="2400"/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434343"/>
              </a:solidFill>
              <a:latin typeface="+mj-lt"/>
              <a:sym typeface="Droid Serif"/>
            </a:endParaRPr>
          </a:p>
          <a:p>
            <a:pPr marL="457200" indent="-457200" algn="just">
              <a:lnSpc>
                <a:spcPct val="115000"/>
              </a:lnSpc>
              <a:buSzPts val="2400"/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434343"/>
              </a:solidFill>
              <a:latin typeface="+mj-lt"/>
              <a:sym typeface="Droid Serif"/>
            </a:endParaRPr>
          </a:p>
          <a:p>
            <a:pPr marL="457200" indent="-457200" algn="just">
              <a:lnSpc>
                <a:spcPct val="115000"/>
              </a:lnSpc>
              <a:buSzPts val="2400"/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434343"/>
              </a:solidFill>
              <a:latin typeface="+mj-lt"/>
              <a:sym typeface="Droid Serif"/>
            </a:endParaRPr>
          </a:p>
          <a:p>
            <a:pPr marL="457200" indent="-457200" algn="just">
              <a:lnSpc>
                <a:spcPct val="115000"/>
              </a:lnSpc>
              <a:buSzPts val="2400"/>
              <a:buFont typeface="Arial" panose="020B0604020202020204" pitchFamily="34" charset="0"/>
              <a:buChar char="•"/>
            </a:pPr>
            <a:endParaRPr sz="3200" dirty="0">
              <a:solidFill>
                <a:srgbClr val="434343"/>
              </a:solidFill>
              <a:latin typeface="+mj-lt"/>
              <a:sym typeface="Droid Serif"/>
            </a:endParaRPr>
          </a:p>
          <a:p>
            <a:pPr>
              <a:lnSpc>
                <a:spcPct val="115000"/>
              </a:lnSpc>
              <a:buSzPts val="2400"/>
            </a:pPr>
            <a:endParaRPr sz="3200" dirty="0">
              <a:solidFill>
                <a:srgbClr val="434343"/>
              </a:solidFill>
              <a:latin typeface="+mj-lt"/>
              <a:sym typeface="Droid Serif"/>
            </a:endParaRPr>
          </a:p>
          <a:p>
            <a:pPr>
              <a:lnSpc>
                <a:spcPct val="115000"/>
              </a:lnSpc>
            </a:pPr>
            <a:endParaRPr sz="3200" dirty="0">
              <a:solidFill>
                <a:srgbClr val="434343"/>
              </a:solidFill>
              <a:latin typeface="+mj-lt"/>
              <a:sym typeface="Droid Serif"/>
            </a:endParaRPr>
          </a:p>
          <a:p>
            <a:pPr>
              <a:lnSpc>
                <a:spcPct val="115000"/>
              </a:lnSpc>
            </a:pPr>
            <a:endParaRPr sz="3200" dirty="0">
              <a:solidFill>
                <a:srgbClr val="434343"/>
              </a:solidFill>
              <a:latin typeface="+mj-lt"/>
              <a:sym typeface="Oswald"/>
            </a:endParaRPr>
          </a:p>
        </p:txBody>
      </p:sp>
      <p:sp>
        <p:nvSpPr>
          <p:cNvPr id="70" name="Google Shape;70;p13"/>
          <p:cNvSpPr txBox="1"/>
          <p:nvPr/>
        </p:nvSpPr>
        <p:spPr>
          <a:xfrm>
            <a:off x="2039474" y="25689327"/>
            <a:ext cx="1028580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71" name="Google Shape;71;p13"/>
          <p:cNvSpPr txBox="1"/>
          <p:nvPr/>
        </p:nvSpPr>
        <p:spPr>
          <a:xfrm>
            <a:off x="16173274" y="6530838"/>
            <a:ext cx="10745375" cy="14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Domain-specific pre-training</a:t>
            </a:r>
            <a:endParaRPr sz="5400" b="1" dirty="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2" name="Google Shape;72;p13"/>
          <p:cNvSpPr txBox="1"/>
          <p:nvPr/>
        </p:nvSpPr>
        <p:spPr>
          <a:xfrm>
            <a:off x="16173275" y="7753348"/>
            <a:ext cx="11792670" cy="2470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just">
              <a:lnSpc>
                <a:spcPct val="115000"/>
              </a:lnSpc>
              <a:buSzPts val="24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34343"/>
                </a:solidFill>
                <a:latin typeface="+mj-lt"/>
                <a:sym typeface="Droid Serif"/>
              </a:rPr>
              <a:t>PharmBERT was pre-trained using the data of DailyMed.</a:t>
            </a:r>
          </a:p>
          <a:p>
            <a:pPr marL="457200" lvl="0" indent="-457200" algn="just">
              <a:lnSpc>
                <a:spcPct val="115000"/>
              </a:lnSpc>
              <a:buSzPts val="24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34343"/>
                </a:solidFill>
                <a:latin typeface="+mj-lt"/>
                <a:sym typeface="Droid Serif"/>
              </a:rPr>
              <a:t>2 versions of PharmBERT: cased and uncased.</a:t>
            </a:r>
          </a:p>
          <a:p>
            <a:pPr marL="457200" lvl="0" indent="-457200" algn="just">
              <a:lnSpc>
                <a:spcPct val="115000"/>
              </a:lnSpc>
              <a:buSzPts val="24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34343"/>
                </a:solidFill>
                <a:latin typeface="+mj-lt"/>
                <a:sym typeface="Droid Serif"/>
              </a:rPr>
              <a:t>Domain-specific pre-training decreased the loss of the masked language model on drug label text.</a:t>
            </a:r>
          </a:p>
        </p:txBody>
      </p:sp>
      <p:sp>
        <p:nvSpPr>
          <p:cNvPr id="75" name="Google Shape;75;p13"/>
          <p:cNvSpPr txBox="1"/>
          <p:nvPr/>
        </p:nvSpPr>
        <p:spPr>
          <a:xfrm>
            <a:off x="16173275" y="19838210"/>
            <a:ext cx="10285800" cy="14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How does the model change?</a:t>
            </a:r>
            <a:endParaRPr sz="5400" b="1" dirty="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7" name="Google Shape;77;p13"/>
          <p:cNvSpPr txBox="1"/>
          <p:nvPr/>
        </p:nvSpPr>
        <p:spPr>
          <a:xfrm>
            <a:off x="30280438" y="6550088"/>
            <a:ext cx="11565006" cy="14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dirty="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Testing PharmBERT on drug-label tasks</a:t>
            </a:r>
            <a:endParaRPr sz="5400" b="1" dirty="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8" name="Google Shape;78;p13"/>
          <p:cNvSpPr txBox="1"/>
          <p:nvPr/>
        </p:nvSpPr>
        <p:spPr>
          <a:xfrm>
            <a:off x="30280438" y="8229797"/>
            <a:ext cx="11571288" cy="5359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200" b="1" dirty="0">
                <a:solidFill>
                  <a:srgbClr val="666666"/>
                </a:solidFill>
                <a:latin typeface="Oswald"/>
                <a:sym typeface="Droid Serif"/>
              </a:rPr>
              <a:t>ADME classification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3200" b="1" dirty="0">
              <a:solidFill>
                <a:srgbClr val="666666"/>
              </a:solidFill>
              <a:latin typeface="Oswald"/>
              <a:sym typeface="Droid Serif"/>
            </a:endParaRPr>
          </a:p>
          <a:p>
            <a:pPr marL="457200" indent="-457200" algn="just">
              <a:lnSpc>
                <a:spcPct val="115000"/>
              </a:lnSpc>
              <a:buSzPts val="24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34343"/>
                </a:solidFill>
                <a:latin typeface="+mj-lt"/>
              </a:rPr>
              <a:t>The FDA assessor must retrieve drug information of absorption, distribution, metabolism, and excretion (ADME) from the drug labeling for the PSG assessment, manually.</a:t>
            </a:r>
          </a:p>
          <a:p>
            <a:pPr marL="457200" indent="-457200" algn="just">
              <a:lnSpc>
                <a:spcPct val="115000"/>
              </a:lnSpc>
              <a:buSzPts val="24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34343"/>
                </a:solidFill>
                <a:latin typeface="+mj-lt"/>
                <a:sym typeface="Droid Serif"/>
              </a:rPr>
              <a:t>We automated this process by fine-tuning the models for classifying pharmacokinetic text paragraphs into 5 topics, namely,</a:t>
            </a:r>
            <a:r>
              <a:rPr lang="en-US" sz="3200" dirty="0">
                <a:solidFill>
                  <a:srgbClr val="434343"/>
                </a:solidFill>
                <a:latin typeface="+mj-lt"/>
              </a:rPr>
              <a:t> absorption, distribution, metabolism, excretion (ADME) and other, </a:t>
            </a:r>
            <a:r>
              <a:rPr lang="en-US" sz="3200" dirty="0">
                <a:solidFill>
                  <a:srgbClr val="434343"/>
                </a:solidFill>
                <a:latin typeface="+mj-lt"/>
                <a:sym typeface="Droid Serif"/>
              </a:rPr>
              <a:t>based on their semantic meaning.</a:t>
            </a:r>
            <a:endParaRPr sz="3200" dirty="0">
              <a:solidFill>
                <a:srgbClr val="434343"/>
              </a:solidFill>
              <a:latin typeface="+mj-lt"/>
              <a:sym typeface="Droid Serif"/>
            </a:endParaRPr>
          </a:p>
          <a:p>
            <a:pPr marL="457200" lvl="0" indent="-457200" algn="just">
              <a:lnSpc>
                <a:spcPct val="115000"/>
              </a:lnSpc>
              <a:buSzPts val="2400"/>
              <a:buFont typeface="Arial" panose="020B0604020202020204" pitchFamily="34" charset="0"/>
              <a:buChar char="•"/>
            </a:pPr>
            <a:endParaRPr sz="3200" dirty="0">
              <a:solidFill>
                <a:srgbClr val="434343"/>
              </a:solidFill>
              <a:latin typeface="+mj-lt"/>
              <a:sym typeface="Droid Serif"/>
            </a:endParaRPr>
          </a:p>
          <a:p>
            <a:pPr marL="457200" lvl="0" indent="-457200" algn="just">
              <a:lnSpc>
                <a:spcPct val="115000"/>
              </a:lnSpc>
              <a:buSzPts val="2400"/>
              <a:buFont typeface="Arial" panose="020B0604020202020204" pitchFamily="34" charset="0"/>
              <a:buChar char="•"/>
            </a:pPr>
            <a:endParaRPr sz="3200" dirty="0">
              <a:solidFill>
                <a:srgbClr val="434343"/>
              </a:solidFill>
              <a:latin typeface="+mj-lt"/>
              <a:sym typeface="Droid Serif"/>
            </a:endParaRPr>
          </a:p>
          <a:p>
            <a:pPr marL="457200" lvl="0" indent="-457200" algn="just">
              <a:lnSpc>
                <a:spcPct val="115000"/>
              </a:lnSpc>
              <a:buSzPts val="2400"/>
              <a:buFont typeface="Arial" panose="020B0604020202020204" pitchFamily="34" charset="0"/>
              <a:buChar char="•"/>
            </a:pPr>
            <a:endParaRPr sz="3200" dirty="0">
              <a:solidFill>
                <a:srgbClr val="434343"/>
              </a:solidFill>
              <a:latin typeface="+mj-lt"/>
              <a:sym typeface="Droid Serif"/>
            </a:endParaRPr>
          </a:p>
          <a:p>
            <a:pPr marL="457200" lvl="0" indent="-457200" algn="just">
              <a:lnSpc>
                <a:spcPct val="115000"/>
              </a:lnSpc>
              <a:buSzPts val="2400"/>
              <a:buFont typeface="Arial" panose="020B0604020202020204" pitchFamily="34" charset="0"/>
              <a:buChar char="•"/>
            </a:pPr>
            <a:endParaRPr sz="3200" dirty="0">
              <a:solidFill>
                <a:srgbClr val="434343"/>
              </a:solidFill>
              <a:latin typeface="+mj-lt"/>
              <a:sym typeface="Droid Serif"/>
            </a:endParaRPr>
          </a:p>
          <a:p>
            <a:pPr marL="457200" lvl="0" indent="-457200" algn="just">
              <a:lnSpc>
                <a:spcPct val="115000"/>
              </a:lnSpc>
              <a:buSzPts val="2400"/>
              <a:buFont typeface="Arial" panose="020B0604020202020204" pitchFamily="34" charset="0"/>
              <a:buChar char="•"/>
            </a:pPr>
            <a:endParaRPr sz="3200" dirty="0">
              <a:solidFill>
                <a:srgbClr val="434343"/>
              </a:solidFill>
              <a:latin typeface="+mj-lt"/>
              <a:sym typeface="Droid Serif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896475" y="31997700"/>
            <a:ext cx="39747299" cy="9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pic>
        <p:nvPicPr>
          <p:cNvPr id="39" name="Picture 38" descr="Text&#10;&#10;Description automatically generated">
            <a:extLst>
              <a:ext uri="{FF2B5EF4-FFF2-40B4-BE49-F238E27FC236}">
                <a16:creationId xmlns:a16="http://schemas.microsoft.com/office/drawing/2014/main" id="{FEC4CDDB-6EE3-01F4-0ABD-12BB1C113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610" y="2002086"/>
            <a:ext cx="6841253" cy="2546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6545B6-68A9-A2DE-54D7-C3FAA050B8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164443" y="24247530"/>
            <a:ext cx="9444901" cy="7083675"/>
          </a:xfrm>
          <a:prstGeom prst="rect">
            <a:avLst/>
          </a:prstGeom>
        </p:spPr>
      </p:pic>
      <p:sp>
        <p:nvSpPr>
          <p:cNvPr id="51" name="Google Shape;68;p13">
            <a:extLst>
              <a:ext uri="{FF2B5EF4-FFF2-40B4-BE49-F238E27FC236}">
                <a16:creationId xmlns:a16="http://schemas.microsoft.com/office/drawing/2014/main" id="{40E019CB-3B28-BFCA-CB1B-A2615FFAD5AD}"/>
              </a:ext>
            </a:extLst>
          </p:cNvPr>
          <p:cNvSpPr txBox="1"/>
          <p:nvPr/>
        </p:nvSpPr>
        <p:spPr>
          <a:xfrm>
            <a:off x="1767978" y="19300742"/>
            <a:ext cx="12330249" cy="4778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457200" algn="just">
              <a:lnSpc>
                <a:spcPct val="115000"/>
              </a:lnSpc>
              <a:buSzPts val="24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34343"/>
                </a:solidFill>
                <a:latin typeface="+mj-lt"/>
                <a:sym typeface="Droid Serif"/>
              </a:rPr>
              <a:t>Drug labels are the printed information, such as drug description, warnings and precautions, etc., included in the box of any medicine. We further pre-trained BERT on drug labels.</a:t>
            </a:r>
          </a:p>
          <a:p>
            <a:pPr marL="457200" indent="-457200" algn="just">
              <a:lnSpc>
                <a:spcPct val="115000"/>
              </a:lnSpc>
              <a:buSzPts val="24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34343"/>
                </a:solidFill>
                <a:latin typeface="+mj-lt"/>
                <a:sym typeface="Droid Serif"/>
              </a:rPr>
              <a:t>Text samples of different domains cluster together in the embedding representations of BERT.</a:t>
            </a:r>
          </a:p>
          <a:p>
            <a:pPr marL="457200" indent="-457200" algn="just">
              <a:lnSpc>
                <a:spcPct val="115000"/>
              </a:lnSpc>
              <a:buSzPts val="24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34343"/>
                </a:solidFill>
                <a:latin typeface="+mj-lt"/>
                <a:sym typeface="Droid Serif"/>
              </a:rPr>
              <a:t>We visualized the embeddings of the general BERT for text samples from different domains, namely, drug labels, general English (</a:t>
            </a:r>
            <a:r>
              <a:rPr lang="en-US" sz="3200" dirty="0" err="1">
                <a:solidFill>
                  <a:srgbClr val="434343"/>
                </a:solidFill>
                <a:latin typeface="+mj-lt"/>
                <a:sym typeface="Droid Serif"/>
              </a:rPr>
              <a:t>BookCorpus</a:t>
            </a:r>
            <a:r>
              <a:rPr lang="en-US" sz="3200" dirty="0">
                <a:solidFill>
                  <a:srgbClr val="434343"/>
                </a:solidFill>
                <a:latin typeface="+mj-lt"/>
                <a:sym typeface="Droid Serif"/>
              </a:rPr>
              <a:t>), clinical notes, and PubMed abstracts, using t-SNE.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CDACF-7FE8-B7ED-FBEA-85919BDAC0E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744349" y="10092793"/>
            <a:ext cx="12479858" cy="9359893"/>
          </a:xfrm>
          <a:prstGeom prst="rect">
            <a:avLst/>
          </a:prstGeom>
        </p:spPr>
      </p:pic>
      <p:sp>
        <p:nvSpPr>
          <p:cNvPr id="37" name="Google Shape;72;p13">
            <a:extLst>
              <a:ext uri="{FF2B5EF4-FFF2-40B4-BE49-F238E27FC236}">
                <a16:creationId xmlns:a16="http://schemas.microsoft.com/office/drawing/2014/main" id="{2CD8E75E-D850-997F-577D-2BC01561A741}"/>
              </a:ext>
            </a:extLst>
          </p:cNvPr>
          <p:cNvSpPr txBox="1"/>
          <p:nvPr/>
        </p:nvSpPr>
        <p:spPr>
          <a:xfrm>
            <a:off x="16173275" y="21022696"/>
            <a:ext cx="11792669" cy="3253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just">
              <a:lnSpc>
                <a:spcPct val="115000"/>
              </a:lnSpc>
              <a:buSzPts val="24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34343"/>
                </a:solidFill>
                <a:latin typeface="+mj-lt"/>
                <a:sym typeface="Droid Serif"/>
              </a:rPr>
              <a:t>Does the model change more during the domain-specific pre-training or during the fine-tuning? We compared the cosine similarity of attention heads.</a:t>
            </a:r>
          </a:p>
          <a:p>
            <a:pPr marL="457200" lvl="0" indent="-457200" algn="just">
              <a:lnSpc>
                <a:spcPct val="115000"/>
              </a:lnSpc>
              <a:buSzPts val="24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34343"/>
                </a:solidFill>
                <a:latin typeface="+mj-lt"/>
                <a:sym typeface="Droid Serif"/>
              </a:rPr>
              <a:t>We compared pre-trained BERT vs. pre-trained PharmBERT (A) and pre-trained PharmBERT vs. fine-tuned PharmBERT (B).</a:t>
            </a:r>
            <a:endParaRPr sz="3200" dirty="0">
              <a:solidFill>
                <a:srgbClr val="434343"/>
              </a:solidFill>
              <a:latin typeface="+mj-lt"/>
              <a:sym typeface="Droid Serif"/>
            </a:endParaRPr>
          </a:p>
        </p:txBody>
      </p:sp>
      <p:sp>
        <p:nvSpPr>
          <p:cNvPr id="44" name="Google Shape;78;p13">
            <a:extLst>
              <a:ext uri="{FF2B5EF4-FFF2-40B4-BE49-F238E27FC236}">
                <a16:creationId xmlns:a16="http://schemas.microsoft.com/office/drawing/2014/main" id="{858AFA58-C8E1-281A-4301-F6A92777C699}"/>
              </a:ext>
            </a:extLst>
          </p:cNvPr>
          <p:cNvSpPr txBox="1"/>
          <p:nvPr/>
        </p:nvSpPr>
        <p:spPr>
          <a:xfrm>
            <a:off x="30280438" y="18813321"/>
            <a:ext cx="11571288" cy="6979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200" b="1" dirty="0">
                <a:solidFill>
                  <a:srgbClr val="666666"/>
                </a:solidFill>
                <a:latin typeface="Oswald"/>
                <a:sym typeface="Droid Serif"/>
              </a:rPr>
              <a:t>Adverse reaction detection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3200" b="1" dirty="0">
              <a:solidFill>
                <a:srgbClr val="666666"/>
              </a:solidFill>
              <a:latin typeface="Oswald"/>
              <a:sym typeface="Droid Serif"/>
            </a:endParaRPr>
          </a:p>
          <a:p>
            <a:pPr marL="457200" indent="-457200" algn="just">
              <a:lnSpc>
                <a:spcPct val="115000"/>
              </a:lnSpc>
              <a:buSzPts val="24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34343"/>
                </a:solidFill>
                <a:latin typeface="+mj-lt"/>
              </a:rPr>
              <a:t>The Center for Drug Evaluation and Research (CDER) in FDA is interested in detecting the adverse reactions of the drugs from drug labels automatically.</a:t>
            </a:r>
          </a:p>
          <a:p>
            <a:pPr marL="457200" indent="-457200" algn="just">
              <a:lnSpc>
                <a:spcPct val="115000"/>
              </a:lnSpc>
              <a:buSzPts val="24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34343"/>
                </a:solidFill>
                <a:latin typeface="+mj-lt"/>
                <a:sym typeface="Droid Serif"/>
              </a:rPr>
              <a:t>The first task in 2017 Text Analysis Conference (TAC) was to extract adverse reactions and their related mentions from the drug labels.</a:t>
            </a:r>
          </a:p>
          <a:p>
            <a:pPr marL="457200" indent="-457200" algn="just">
              <a:lnSpc>
                <a:spcPct val="115000"/>
              </a:lnSpc>
              <a:buSzPts val="24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34343"/>
                </a:solidFill>
                <a:latin typeface="+mj-lt"/>
                <a:sym typeface="Droid Serif"/>
              </a:rPr>
              <a:t>We fine-tuned the models for this classification task, where the goal is to assign each word to either an adverse reaction, a mention (severity, factor, drug class, negation, animal) or declare is as an ordinary word.</a:t>
            </a:r>
          </a:p>
          <a:p>
            <a:pPr marL="457200" indent="-457200" algn="just">
              <a:lnSpc>
                <a:spcPct val="115000"/>
              </a:lnSpc>
              <a:buSzPts val="2400"/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434343"/>
              </a:solidFill>
              <a:latin typeface="+mj-lt"/>
              <a:sym typeface="Droid Serif"/>
            </a:endParaRPr>
          </a:p>
          <a:p>
            <a:pPr marL="457200" lvl="0" indent="-457200" algn="just">
              <a:lnSpc>
                <a:spcPct val="115000"/>
              </a:lnSpc>
              <a:buSzPts val="2400"/>
              <a:buFont typeface="Arial" panose="020B0604020202020204" pitchFamily="34" charset="0"/>
              <a:buChar char="•"/>
            </a:pPr>
            <a:endParaRPr sz="3200" dirty="0">
              <a:solidFill>
                <a:srgbClr val="434343"/>
              </a:solidFill>
              <a:latin typeface="+mj-lt"/>
              <a:sym typeface="Droid Serif"/>
            </a:endParaRPr>
          </a:p>
          <a:p>
            <a:pPr marL="457200" lvl="0" indent="-457200" algn="just">
              <a:lnSpc>
                <a:spcPct val="115000"/>
              </a:lnSpc>
              <a:buSzPts val="2400"/>
              <a:buFont typeface="Arial" panose="020B0604020202020204" pitchFamily="34" charset="0"/>
              <a:buChar char="•"/>
            </a:pPr>
            <a:endParaRPr sz="3200" dirty="0">
              <a:solidFill>
                <a:srgbClr val="434343"/>
              </a:solidFill>
              <a:latin typeface="+mj-lt"/>
              <a:sym typeface="Droid Serif"/>
            </a:endParaRPr>
          </a:p>
          <a:p>
            <a:pPr marL="457200" lvl="0" indent="-457200" algn="just">
              <a:lnSpc>
                <a:spcPct val="115000"/>
              </a:lnSpc>
              <a:buSzPts val="2400"/>
              <a:buFont typeface="Arial" panose="020B0604020202020204" pitchFamily="34" charset="0"/>
              <a:buChar char="•"/>
            </a:pPr>
            <a:endParaRPr sz="3200" dirty="0">
              <a:solidFill>
                <a:srgbClr val="434343"/>
              </a:solidFill>
              <a:latin typeface="+mj-lt"/>
              <a:sym typeface="Droid Serif"/>
            </a:endParaRPr>
          </a:p>
          <a:p>
            <a:pPr marL="457200" lvl="0" indent="-457200" algn="just">
              <a:lnSpc>
                <a:spcPct val="115000"/>
              </a:lnSpc>
              <a:buSzPts val="2400"/>
              <a:buFont typeface="Arial" panose="020B0604020202020204" pitchFamily="34" charset="0"/>
              <a:buChar char="•"/>
            </a:pPr>
            <a:endParaRPr sz="3200" dirty="0">
              <a:solidFill>
                <a:srgbClr val="434343"/>
              </a:solidFill>
              <a:latin typeface="+mj-lt"/>
              <a:sym typeface="Droid Serif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A0226B-64F3-8548-BD40-5F1BEEA6BAA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33846" y="11667962"/>
            <a:ext cx="13841454" cy="7785575"/>
          </a:xfrm>
          <a:prstGeom prst="rect">
            <a:avLst/>
          </a:prstGeom>
        </p:spPr>
      </p:pic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0E92BAED-9982-F5B9-26B0-D6A64168C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592327"/>
              </p:ext>
            </p:extLst>
          </p:nvPr>
        </p:nvGraphicFramePr>
        <p:xfrm>
          <a:off x="30744798" y="13772660"/>
          <a:ext cx="10630004" cy="4241018"/>
        </p:xfrm>
        <a:graphic>
          <a:graphicData uri="http://schemas.openxmlformats.org/drawingml/2006/table">
            <a:tbl>
              <a:tblPr/>
              <a:tblGrid>
                <a:gridCol w="5313042">
                  <a:extLst>
                    <a:ext uri="{9D8B030D-6E8A-4147-A177-3AD203B41FA5}">
                      <a16:colId xmlns:a16="http://schemas.microsoft.com/office/drawing/2014/main" val="1135463957"/>
                    </a:ext>
                  </a:extLst>
                </a:gridCol>
                <a:gridCol w="5316962">
                  <a:extLst>
                    <a:ext uri="{9D8B030D-6E8A-4147-A177-3AD203B41FA5}">
                      <a16:colId xmlns:a16="http://schemas.microsoft.com/office/drawing/2014/main" val="1476727089"/>
                    </a:ext>
                  </a:extLst>
                </a:gridCol>
              </a:tblGrid>
              <a:tr h="11389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Model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Mean F1 (Std Dev)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788512"/>
                  </a:ext>
                </a:extLst>
              </a:tr>
              <a:tr h="6204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BERT-uncased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0.9025 (0.0029)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231959"/>
                  </a:ext>
                </a:extLst>
              </a:tr>
              <a:tr h="6204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PharmBERT-uncased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0.9132 (0.0026)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919648"/>
                  </a:ext>
                </a:extLst>
              </a:tr>
              <a:tr h="6204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BERT-cased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0.9021 (0.0033)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83944"/>
                  </a:ext>
                </a:extLst>
              </a:tr>
              <a:tr h="6204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PharmBERT-cased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0.9165 (0.0036)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360648"/>
                  </a:ext>
                </a:extLst>
              </a:tr>
              <a:tr h="6204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BioBERT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0.9116 (0.0019)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751151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AAF74E3-EC4D-ECE3-0C26-58A6C10B9A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85639"/>
              </p:ext>
            </p:extLst>
          </p:nvPr>
        </p:nvGraphicFramePr>
        <p:xfrm>
          <a:off x="30744798" y="25885745"/>
          <a:ext cx="10630004" cy="4164996"/>
        </p:xfrm>
        <a:graphic>
          <a:graphicData uri="http://schemas.openxmlformats.org/drawingml/2006/table">
            <a:tbl>
              <a:tblPr/>
              <a:tblGrid>
                <a:gridCol w="5313042">
                  <a:extLst>
                    <a:ext uri="{9D8B030D-6E8A-4147-A177-3AD203B41FA5}">
                      <a16:colId xmlns:a16="http://schemas.microsoft.com/office/drawing/2014/main" val="1135463957"/>
                    </a:ext>
                  </a:extLst>
                </a:gridCol>
                <a:gridCol w="5316962">
                  <a:extLst>
                    <a:ext uri="{9D8B030D-6E8A-4147-A177-3AD203B41FA5}">
                      <a16:colId xmlns:a16="http://schemas.microsoft.com/office/drawing/2014/main" val="1476727089"/>
                    </a:ext>
                  </a:extLst>
                </a:gridCol>
              </a:tblGrid>
              <a:tr h="1118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Model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3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Mean F1 (Std Dev)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788512"/>
                  </a:ext>
                </a:extLst>
              </a:tr>
              <a:tr h="609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BERT-uncased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0.8769 (0.0016)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231959"/>
                  </a:ext>
                </a:extLst>
              </a:tr>
              <a:tr h="609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PharmBERT-uncased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0.8923 (0.0012)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919648"/>
                  </a:ext>
                </a:extLst>
              </a:tr>
              <a:tr h="609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BERT-cased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0.8700 (0.0017)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83944"/>
                  </a:ext>
                </a:extLst>
              </a:tr>
              <a:tr h="609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PharmBERT-cased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0.8845 (0.0007)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360648"/>
                  </a:ext>
                </a:extLst>
              </a:tr>
              <a:tr h="609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BioBERT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0.8897 (0.0009)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751151"/>
                  </a:ext>
                </a:extLst>
              </a:tr>
            </a:tbl>
          </a:graphicData>
        </a:graphic>
      </p:graphicFrame>
      <p:sp>
        <p:nvSpPr>
          <p:cNvPr id="34" name="Google Shape;56;p13">
            <a:extLst>
              <a:ext uri="{FF2B5EF4-FFF2-40B4-BE49-F238E27FC236}">
                <a16:creationId xmlns:a16="http://schemas.microsoft.com/office/drawing/2014/main" id="{3B75262B-138B-3B3B-D0FB-5D54FC9242FA}"/>
              </a:ext>
            </a:extLst>
          </p:cNvPr>
          <p:cNvSpPr/>
          <p:nvPr/>
        </p:nvSpPr>
        <p:spPr>
          <a:xfrm>
            <a:off x="35895115" y="911950"/>
            <a:ext cx="7097399" cy="454255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" name="Picture 34" descr="Text&#10;&#10;Description automatically generated">
            <a:extLst>
              <a:ext uri="{FF2B5EF4-FFF2-40B4-BE49-F238E27FC236}">
                <a16:creationId xmlns:a16="http://schemas.microsoft.com/office/drawing/2014/main" id="{15A24C4E-EAFA-CE86-8139-08E40339F9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4014" y="2564797"/>
            <a:ext cx="6952071" cy="1557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4D49A7-EED4-23B5-C5B5-47304CE27E5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 bwMode="auto">
          <a:xfrm>
            <a:off x="15652405" y="24934035"/>
            <a:ext cx="13105101" cy="5956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552</Words>
  <Application>Microsoft Office PowerPoint</Application>
  <PresentationFormat>Custom</PresentationFormat>
  <Paragraphs>81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Droid Serif</vt:lpstr>
      <vt:lpstr>Oswald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ValizadehAslani, Taha</dc:creator>
  <cp:lastModifiedBy>ValizadehAslani, Taha</cp:lastModifiedBy>
  <cp:revision>38</cp:revision>
  <dcterms:modified xsi:type="dcterms:W3CDTF">2025-09-03T02:24:28Z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ec73f6c-70eb-4b84-9ffa-39fe698bd292_Enabled">
    <vt:lpwstr>true</vt:lpwstr>
  </property>
  <property fmtid="{D5CDD505-2E9C-101B-9397-08002B2CF9AE}" pid="3" name="MSIP_Label_7ec73f6c-70eb-4b84-9ffa-39fe698bd292_SetDate">
    <vt:lpwstr>2025-09-03T01:38:24Z</vt:lpwstr>
  </property>
  <property fmtid="{D5CDD505-2E9C-101B-9397-08002B2CF9AE}" pid="4" name="MSIP_Label_7ec73f6c-70eb-4b84-9ffa-39fe698bd292_Method">
    <vt:lpwstr>Privileged</vt:lpwstr>
  </property>
  <property fmtid="{D5CDD505-2E9C-101B-9397-08002B2CF9AE}" pid="5" name="MSIP_Label_7ec73f6c-70eb-4b84-9ffa-39fe698bd292_Name">
    <vt:lpwstr>Non-Business Information (NB)</vt:lpwstr>
  </property>
  <property fmtid="{D5CDD505-2E9C-101B-9397-08002B2CF9AE}" pid="6" name="MSIP_Label_7ec73f6c-70eb-4b84-9ffa-39fe698bd292_SiteId">
    <vt:lpwstr>906aefe9-76a7-4f65-b82d-5ec20775d5aa</vt:lpwstr>
  </property>
  <property fmtid="{D5CDD505-2E9C-101B-9397-08002B2CF9AE}" pid="7" name="MSIP_Label_7ec73f6c-70eb-4b84-9ffa-39fe698bd292_ActionId">
    <vt:lpwstr>6a885348-5bc2-4e30-9b41-f61c495be375</vt:lpwstr>
  </property>
  <property fmtid="{D5CDD505-2E9C-101B-9397-08002B2CF9AE}" pid="8" name="MSIP_Label_7ec73f6c-70eb-4b84-9ffa-39fe698bd292_ContentBits">
    <vt:lpwstr>0</vt:lpwstr>
  </property>
  <property fmtid="{D5CDD505-2E9C-101B-9397-08002B2CF9AE}" pid="9" name="MSIP_Label_7ec73f6c-70eb-4b84-9ffa-39fe698bd292_Tag">
    <vt:lpwstr>10, 0, 1, 1</vt:lpwstr>
  </property>
</Properties>
</file>